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0" r:id="rId3"/>
    <p:sldId id="259" r:id="rId4"/>
    <p:sldId id="264" r:id="rId5"/>
    <p:sldId id="260" r:id="rId6"/>
    <p:sldId id="268" r:id="rId7"/>
    <p:sldId id="256" r:id="rId8"/>
    <p:sldId id="269" r:id="rId9"/>
    <p:sldId id="262" r:id="rId10"/>
    <p:sldId id="267" r:id="rId11"/>
    <p:sldId id="257" r:id="rId12"/>
    <p:sldId id="266" r:id="rId13"/>
    <p:sldId id="261" r:id="rId14"/>
    <p:sldId id="265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2007 год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2.0833333333333333E-3"/>
                  <c:y val="-2.50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106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@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 год</c:v>
                </c:pt>
              </c:strCache>
            </c:strRef>
          </c:tx>
          <c:dLbls>
            <c:dLbl>
              <c:idx val="0"/>
              <c:layout>
                <c:manualLayout>
                  <c:x val="-2.0833333333333333E-3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651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@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 год</c:v>
                </c:pt>
              </c:strCache>
            </c:strRef>
          </c:tx>
          <c:dLbls>
            <c:dLbl>
              <c:idx val="0"/>
              <c:layout>
                <c:manualLayout>
                  <c:x val="-6.2500000000000003E-3"/>
                  <c:y val="-1.562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766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@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2010 год</c:v>
                </c:pt>
              </c:strCache>
            </c:strRef>
          </c:tx>
          <c:dLbls>
            <c:dLbl>
              <c:idx val="0"/>
              <c:layout>
                <c:manualLayout>
                  <c:x val="2.0833333333333333E-3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833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@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833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2011 год</c:v>
                </c:pt>
              </c:strCache>
            </c:strRef>
          </c:tx>
          <c:dLbls>
            <c:dLbl>
              <c:idx val="0"/>
              <c:layout>
                <c:manualLayout>
                  <c:x val="1.4583333333333334E-2"/>
                  <c:y val="-1.562499999999998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1047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@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1047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2012 год</c:v>
                </c:pt>
              </c:strCache>
            </c:strRef>
          </c:tx>
          <c:dLbls>
            <c:dLbl>
              <c:idx val="0"/>
              <c:layout>
                <c:manualLayout>
                  <c:x val="2.499983595800525E-2"/>
                  <c:y val="-9.374999999999999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988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@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988</c:v>
                </c:pt>
              </c:numCache>
            </c:numRef>
          </c:val>
        </c:ser>
        <c:dLbls/>
        <c:gapWidth val="300"/>
        <c:shape val="box"/>
        <c:axId val="47534080"/>
        <c:axId val="47535616"/>
        <c:axId val="0"/>
      </c:bar3DChart>
      <c:catAx>
        <c:axId val="47534080"/>
        <c:scaling>
          <c:orientation val="minMax"/>
        </c:scaling>
        <c:delete val="1"/>
        <c:axPos val="b"/>
        <c:numFmt formatCode="@" sourceLinked="1"/>
        <c:majorTickMark val="none"/>
        <c:tickLblPos val="none"/>
        <c:crossAx val="47535616"/>
        <c:crosses val="autoZero"/>
        <c:auto val="1"/>
        <c:lblAlgn val="ctr"/>
        <c:lblOffset val="100"/>
      </c:catAx>
      <c:valAx>
        <c:axId val="4753561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dirty="0" smtClean="0"/>
                  <a:t>Количество трудоустроенных подростков, человек</a:t>
                </a:r>
                <a:endParaRPr lang="ru-RU" sz="1200" dirty="0"/>
              </a:p>
            </c:rich>
          </c:tx>
          <c:layout/>
        </c:title>
        <c:numFmt formatCode="General" sourceLinked="1"/>
        <c:tickLblPos val="nextTo"/>
        <c:crossAx val="475340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51570-AC71-49B0-A67E-802C6EFCAAA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A2FB-3809-43C0-B14F-5008BD48BA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A2FB-3809-43C0-B14F-5008BD48BAD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13A4C-A960-4686-A846-102D2D6D2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BBBA-CD41-499B-BB1D-490D1CAA1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E59EC-D712-41FD-AE14-2B9CC85409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9CE4A-B24D-473A-8242-A7CC967C48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B0FA9-CF27-4340-9066-D5170A1090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8D841-2084-4960-9BC0-17E7A14A14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972A-7F77-4D9F-B4C3-D427816B4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AD90-A356-4297-A3EA-C9951139EF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21A1-E5D5-4745-B7A6-43E736666A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1E8F7-E256-4490-8D4D-A1FF231E1F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ADCFF-5221-44A0-A7C8-FA9BBBE7E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32D3B2-EB62-4BD6-91F5-AB1D92710B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9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sp>
        <p:nvSpPr>
          <p:cNvPr id="7180" name="Text Box 2"/>
          <p:cNvSpPr txBox="1">
            <a:spLocks noChangeArrowheads="1"/>
          </p:cNvSpPr>
          <p:nvPr/>
        </p:nvSpPr>
        <p:spPr bwMode="auto">
          <a:xfrm>
            <a:off x="1585217" y="2132856"/>
            <a:ext cx="730726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dirty="0">
                <a:solidFill>
                  <a:srgbClr val="003399"/>
                </a:solidFill>
                <a:latin typeface="a_CooperBlackRg" pitchFamily="18" charset="-52"/>
              </a:rPr>
              <a:t>Только упорный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dirty="0">
                <a:solidFill>
                  <a:srgbClr val="003399"/>
                </a:solidFill>
                <a:latin typeface="a_CooperBlackRg" pitchFamily="18" charset="-52"/>
              </a:rPr>
              <a:t>и постоянный труд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dirty="0">
                <a:solidFill>
                  <a:srgbClr val="003399"/>
                </a:solidFill>
                <a:latin typeface="a_CooperBlackRg" pitchFamily="18" charset="-52"/>
              </a:rPr>
              <a:t>ведет к настоящему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dirty="0">
                <a:solidFill>
                  <a:srgbClr val="003399"/>
                </a:solidFill>
                <a:latin typeface="a_CooperBlackRg" pitchFamily="18" charset="-52"/>
              </a:rPr>
              <a:t>успеху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pic>
        <p:nvPicPr>
          <p:cNvPr id="4098" name="Picture 2" descr="G:\для Е.Н\P711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628800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077" name="Picture 5" descr="ТрудРаспоряд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675"/>
            <a:ext cx="2921000" cy="4133850"/>
          </a:xfrm>
          <a:prstGeom prst="rect">
            <a:avLst/>
          </a:prstGeom>
          <a:noFill/>
        </p:spPr>
      </p:pic>
      <p:pic>
        <p:nvPicPr>
          <p:cNvPr id="3078" name="Picture 6" descr="Инстр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8110">
            <a:off x="1835076" y="1484313"/>
            <a:ext cx="869950" cy="704850"/>
          </a:xfrm>
          <a:prstGeom prst="rect">
            <a:avLst/>
          </a:prstGeom>
          <a:noFill/>
        </p:spPr>
      </p:pic>
      <p:pic>
        <p:nvPicPr>
          <p:cNvPr id="3079" name="Picture 7" descr="Инстр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338" y="3860800"/>
            <a:ext cx="415925" cy="312738"/>
          </a:xfrm>
          <a:prstGeom prst="rect">
            <a:avLst/>
          </a:prstGeom>
          <a:noFill/>
        </p:spPr>
      </p:pic>
      <p:pic>
        <p:nvPicPr>
          <p:cNvPr id="3080" name="Picture 8" descr="Инстр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01" y="3860800"/>
            <a:ext cx="1522412" cy="1720850"/>
          </a:xfrm>
          <a:prstGeom prst="rect">
            <a:avLst/>
          </a:prstGeom>
          <a:noFill/>
        </p:spPr>
      </p:pic>
      <p:pic>
        <p:nvPicPr>
          <p:cNvPr id="3081" name="Picture 9" descr="Инстр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18097">
            <a:off x="3419401" y="2636838"/>
            <a:ext cx="471487" cy="785812"/>
          </a:xfrm>
          <a:prstGeom prst="rect">
            <a:avLst/>
          </a:prstGeom>
          <a:noFill/>
        </p:spPr>
      </p:pic>
      <p:pic>
        <p:nvPicPr>
          <p:cNvPr id="3082" name="Picture 10" descr="Инстр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14621">
            <a:off x="3851201" y="3068638"/>
            <a:ext cx="406400" cy="476250"/>
          </a:xfrm>
          <a:prstGeom prst="rect">
            <a:avLst/>
          </a:prstGeom>
          <a:noFill/>
        </p:spPr>
      </p:pic>
      <p:pic>
        <p:nvPicPr>
          <p:cNvPr id="3083" name="Picture 11" descr="Инстр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038" y="3141663"/>
            <a:ext cx="511175" cy="420687"/>
          </a:xfrm>
          <a:prstGeom prst="rect">
            <a:avLst/>
          </a:prstGeom>
          <a:noFill/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563863" y="3573463"/>
            <a:ext cx="288925" cy="360362"/>
          </a:xfrm>
          <a:prstGeom prst="downArrow">
            <a:avLst>
              <a:gd name="adj1" fmla="val 58241"/>
              <a:gd name="adj2" fmla="val 582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3419401" y="47974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kg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1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dirty="0">
                <a:latin typeface="a_CooperBlackRg" pitchFamily="18" charset="-52"/>
              </a:rPr>
              <a:t>Условия безопасности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499992" y="1196752"/>
          <a:ext cx="4572000" cy="3909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494928"/>
                <a:gridCol w="494928"/>
                <a:gridCol w="494928"/>
                <a:gridCol w="494928"/>
              </a:tblGrid>
              <a:tr h="63583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99"/>
                          </a:solidFill>
                        </a:rPr>
                        <a:t>Характер работы, показатели тяжести труда</a:t>
                      </a:r>
                      <a:endParaRPr lang="ru-RU" sz="1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99"/>
                          </a:solidFill>
                        </a:rPr>
                        <a:t>Предельно допустимая масса груза для юношей (возраст), кг</a:t>
                      </a:r>
                      <a:endParaRPr lang="ru-RU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9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</a:tr>
              <a:tr h="63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Подъем и перемещение вручную груза постоянно в течение рабочей смены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  <a:tr h="8174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Подъем и перемещение вручную груза в течение не более 1/3 смены:</a:t>
                      </a:r>
                    </a:p>
                    <a:p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Постоянно </a:t>
                      </a:r>
                      <a:r>
                        <a:rPr lang="ru-RU" sz="1200" dirty="0" smtClean="0"/>
                        <a:t>(более 2 раз в час)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</a:tr>
              <a:tr h="4541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При чередовании с другой работой (до 2 раз в час)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/>
                </a:tc>
              </a:tr>
              <a:tr h="63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Суммарная масса груза, перемещаемого</a:t>
                      </a:r>
                      <a:r>
                        <a:rPr lang="ru-RU" sz="1200" baseline="0" dirty="0" smtClean="0"/>
                        <a:t> за смену:</a:t>
                      </a:r>
                    </a:p>
                    <a:p>
                      <a:r>
                        <a:rPr lang="ru-RU" sz="1200" baseline="0" dirty="0" smtClean="0"/>
                        <a:t>- Подъем с рабочей поверхности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1500</a:t>
                      </a:r>
                      <a:endParaRPr lang="ru-RU" sz="1100" dirty="0"/>
                    </a:p>
                  </a:txBody>
                  <a:tcPr/>
                </a:tc>
              </a:tr>
              <a:tr h="3633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Подъем с пола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499992" y="1196752"/>
          <a:ext cx="4572000" cy="3909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494928"/>
                <a:gridCol w="494928"/>
                <a:gridCol w="494928"/>
                <a:gridCol w="494928"/>
              </a:tblGrid>
              <a:tr h="63583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99"/>
                          </a:solidFill>
                        </a:rPr>
                        <a:t>Характер работы, показатели тяжести труда</a:t>
                      </a:r>
                      <a:endParaRPr lang="ru-RU" sz="1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99"/>
                          </a:solidFill>
                        </a:rPr>
                        <a:t>Предельно допустимая масса груза для девушек (возраст), кг</a:t>
                      </a:r>
                      <a:endParaRPr lang="ru-RU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9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</a:tr>
              <a:tr h="63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Подъем и перемещение вручную груза постоянно в течение рабочей смены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</a:tr>
              <a:tr h="8174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Подъем и перемещение вручную груза в течение не более 1/3 смены:</a:t>
                      </a:r>
                    </a:p>
                    <a:p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Постоянно </a:t>
                      </a:r>
                      <a:r>
                        <a:rPr lang="ru-RU" sz="1200" dirty="0" smtClean="0"/>
                        <a:t>(более 2 раз в час)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</a:tr>
              <a:tr h="4541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При чередовании с другой работой (до 2 раз в час)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</a:tr>
              <a:tr h="63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Суммарная масса груза, перемещаемого</a:t>
                      </a:r>
                      <a:r>
                        <a:rPr lang="ru-RU" sz="1200" baseline="0" dirty="0" smtClean="0"/>
                        <a:t> за смену:</a:t>
                      </a:r>
                    </a:p>
                    <a:p>
                      <a:r>
                        <a:rPr lang="ru-RU" sz="1200" baseline="0" dirty="0" smtClean="0"/>
                        <a:t>- Подъем с рабочей поверхности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/>
                </a:tc>
              </a:tr>
              <a:tr h="3633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Подъем с пола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572000" y="1315560"/>
            <a:ext cx="4570413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003399"/>
                </a:solidFill>
                <a:latin typeface="a_CooperBlackRg" pitchFamily="18" charset="-52"/>
              </a:rPr>
              <a:t>Подросткам категорически запрещается: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rgbClr val="003399"/>
                </a:solidFill>
                <a:latin typeface="a_CooperBlackRg" pitchFamily="18" charset="-52"/>
              </a:rPr>
              <a:t>-Собирать стеклопосуду;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_CooperBlackRg" pitchFamily="18" charset="-52"/>
              </a:rPr>
              <a:t>Подходить к обочине дороги более, чем на 1 метр;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_CooperBlackRg" pitchFamily="18" charset="-52"/>
              </a:rPr>
              <a:t>Купаться в водоемах;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_CooperBlackRg" pitchFamily="18" charset="-52"/>
              </a:rPr>
              <a:t>Работать близ открытых люков, оголенных проводов линий электропередач;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_CooperBlackRg" pitchFamily="18" charset="-52"/>
              </a:rPr>
              <a:t>Разводить костры;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_CooperBlackRg" pitchFamily="18" charset="-52"/>
              </a:rPr>
              <a:t>Иметь при себе и пользоваться колющими и режущими предметами;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  <a:latin typeface="a_CooperBlackRg" pitchFamily="18" charset="-52"/>
              </a:rPr>
              <a:t>В рабочее время оставлять свое рабочее место без уведомления и разрешения руководителя отряда.</a:t>
            </a:r>
            <a:endParaRPr lang="ru-RU" sz="1600" dirty="0">
              <a:solidFill>
                <a:srgbClr val="003399"/>
              </a:solidFill>
              <a:latin typeface="a_CooperBlackRg" pitchFamily="18" charset="-5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572000" y="2040869"/>
            <a:ext cx="4570413" cy="17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003399"/>
                </a:solidFill>
                <a:latin typeface="a_CooperBlackRg" pitchFamily="18" charset="-52"/>
              </a:rPr>
              <a:t>Подросток обязан: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003399"/>
                </a:solidFill>
                <a:latin typeface="a_CooperBlackRg" pitchFamily="18" charset="-52"/>
              </a:rPr>
              <a:t>-Обеспечить сохранность выданной спецодежды и инвентаря;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003399"/>
                </a:solidFill>
                <a:latin typeface="a_CooperBlackRg" pitchFamily="18" charset="-52"/>
              </a:rPr>
              <a:t>-В жаркое и солнечное время обязательно иметь при себе и одевать головной убор.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17 0.11019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4" grpId="1" animBg="1"/>
      <p:bldP spid="3084" grpId="2" animBg="1"/>
      <p:bldP spid="3084" grpId="3" animBg="1"/>
      <p:bldP spid="3116" grpId="0"/>
      <p:bldP spid="19" grpId="0"/>
      <p:bldP spid="19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pic>
        <p:nvPicPr>
          <p:cNvPr id="3074" name="Picture 2" descr="G:\для Е.Н\P605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628800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9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dirty="0" smtClean="0">
                <a:latin typeface="a_CooperBlackRg" pitchFamily="18" charset="-52"/>
              </a:rPr>
              <a:t>Охрана труда</a:t>
            </a:r>
            <a:endParaRPr lang="ru-RU" sz="3600" dirty="0">
              <a:latin typeface="a_CooperBlackRg" pitchFamily="18" charset="-52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8450" y="1628775"/>
            <a:ext cx="7467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pic>
        <p:nvPicPr>
          <p:cNvPr id="2050" name="Picture 2" descr="G:\для Е.Н\IMG_0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8872" y="1628800"/>
            <a:ext cx="4623448" cy="346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Наши партнеры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19672" y="2043771"/>
            <a:ext cx="7522741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Центр занятости населения</a:t>
            </a: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;</a:t>
            </a:r>
            <a:endParaRPr lang="ru-RU" sz="2400" dirty="0">
              <a:solidFill>
                <a:srgbClr val="003399"/>
              </a:solidFill>
              <a:latin typeface="a_CooperBlackRg" pitchFamily="18" charset="-5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Отдел опеки и попечительства</a:t>
            </a: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;</a:t>
            </a:r>
            <a:endParaRPr lang="ru-RU" sz="2400" dirty="0">
              <a:solidFill>
                <a:srgbClr val="003399"/>
              </a:solidFill>
              <a:latin typeface="a_CooperBlackRg" pitchFamily="18" charset="-5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Поликлиники города</a:t>
            </a: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;</a:t>
            </a:r>
            <a:endParaRPr lang="ru-RU" sz="2400" dirty="0">
              <a:solidFill>
                <a:srgbClr val="003399"/>
              </a:solidFill>
              <a:latin typeface="a_CooperBlackRg" pitchFamily="18" charset="-5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Комиссия по делам несовершеннолетних</a:t>
            </a: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Территориальное общественное самоуправление;</a:t>
            </a:r>
            <a:endParaRPr lang="ru-RU" sz="2400" dirty="0">
              <a:solidFill>
                <a:srgbClr val="003399"/>
              </a:solidFill>
              <a:latin typeface="a_CooperBlackRg" pitchFamily="18" charset="-5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Объекты благоустройства</a:t>
            </a:r>
            <a:r>
              <a:rPr lang="ru-RU" sz="2400" dirty="0" smtClean="0">
                <a:solidFill>
                  <a:srgbClr val="003399"/>
                </a:solidFill>
                <a:latin typeface="a_CooperBlackRg" pitchFamily="18" charset="-52"/>
              </a:rPr>
              <a:t>.</a:t>
            </a:r>
            <a:endParaRPr lang="ru-RU" sz="2400" dirty="0">
              <a:solidFill>
                <a:srgbClr val="003399"/>
              </a:solidFill>
              <a:latin typeface="a_CooperBlack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pic>
        <p:nvPicPr>
          <p:cNvPr id="7" name="Picture 3" descr="E:\ОЯ\ПРЕЗЕНТАЦИИ\труд несовершеннолетних\S7307750.JPG"/>
          <p:cNvPicPr>
            <a:picLocks noChangeAspect="1" noChangeArrowheads="1"/>
          </p:cNvPicPr>
          <p:nvPr/>
        </p:nvPicPr>
        <p:blipFill>
          <a:blip r:embed="rId4" cstate="print">
            <a:lum bright="-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75128"/>
            <a:ext cx="3901440" cy="292608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ОЯ\ПРЕЗЕНТАЦИИ\труд несовершеннолетних\S1052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13965"/>
            <a:ext cx="2741396" cy="365519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pic>
        <p:nvPicPr>
          <p:cNvPr id="7" name="Picture 3" descr="E:\ОЯ\мероприятия КДМ\мероприятия КДМ 2011\11-04-30 Субботник Харинка\фото избр\Новая папка\main IMG_8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92796"/>
            <a:ext cx="4752528" cy="3564396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1835150" y="1989138"/>
            <a:ext cx="73072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200" dirty="0">
                <a:solidFill>
                  <a:srgbClr val="003399"/>
                </a:solidFill>
                <a:latin typeface="a_CooperBlackRg" pitchFamily="18" charset="-52"/>
              </a:rPr>
              <a:t>Направления работы: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3399"/>
                </a:solidFill>
                <a:latin typeface="a_CooperBlackRg" pitchFamily="18" charset="-52"/>
              </a:rPr>
              <a:t>Подростковый труд в современных условиях;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3399"/>
                </a:solidFill>
                <a:latin typeface="a_CooperBlackRg" pitchFamily="18" charset="-52"/>
              </a:rPr>
              <a:t>Занятость подростка в летний период;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3399"/>
                </a:solidFill>
                <a:latin typeface="a_CooperBlackRg" pitchFamily="18" charset="-52"/>
              </a:rPr>
              <a:t>Изучение законодательной базы;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3399"/>
                </a:solidFill>
                <a:latin typeface="a_CooperBlackRg" pitchFamily="18" charset="-52"/>
              </a:rPr>
              <a:t>Практическая работа в отряде;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3399"/>
                </a:solidFill>
                <a:latin typeface="a_CooperBlackRg" pitchFamily="18" charset="-52"/>
              </a:rPr>
              <a:t>Социализация в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pic>
        <p:nvPicPr>
          <p:cNvPr id="1026" name="Picture 2" descr="G:\для Е.Н\IMG_0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360" y="1628800"/>
            <a:ext cx="4632960" cy="347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ТрудЗаголов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%EF%EE%E4%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Число работников растет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627784" y="13407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pic>
        <p:nvPicPr>
          <p:cNvPr id="5123" name="Picture 3" descr="G:\для Е.Н\P7090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62880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60" name="Picture 12" descr="ЗП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852936"/>
            <a:ext cx="1945655" cy="1547949"/>
          </a:xfrm>
          <a:prstGeom prst="rect">
            <a:avLst/>
          </a:prstGeom>
          <a:noFill/>
        </p:spPr>
      </p:pic>
      <p:grpSp>
        <p:nvGrpSpPr>
          <p:cNvPr id="2063" name="Group 15"/>
          <p:cNvGrpSpPr>
            <a:grpSpLocks/>
          </p:cNvGrpSpPr>
          <p:nvPr/>
        </p:nvGrpSpPr>
        <p:grpSpPr bwMode="auto">
          <a:xfrm rot="511973">
            <a:off x="4152220" y="4431436"/>
            <a:ext cx="947737" cy="719137"/>
            <a:chOff x="2653" y="1797"/>
            <a:chExt cx="1316" cy="998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653" y="1797"/>
              <a:ext cx="1316" cy="9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61" name="Picture 13" descr="anywal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" y="1842"/>
              <a:ext cx="1229" cy="9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064" name="Picture 16" descr="ЗП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50" y="1434406"/>
            <a:ext cx="2087562" cy="1706562"/>
          </a:xfrm>
          <a:prstGeom prst="rect">
            <a:avLst/>
          </a:prstGeom>
          <a:noFill/>
        </p:spPr>
      </p:pic>
      <p:pic>
        <p:nvPicPr>
          <p:cNvPr id="2065" name="Picture 17" descr="ЗП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4200" y="3068638"/>
            <a:ext cx="898525" cy="1198562"/>
          </a:xfrm>
          <a:prstGeom prst="rect">
            <a:avLst/>
          </a:prstGeom>
          <a:noFill/>
        </p:spPr>
      </p:pic>
      <p:sp>
        <p:nvSpPr>
          <p:cNvPr id="206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9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dirty="0" smtClean="0">
                <a:latin typeface="a_CooperBlackRg" pitchFamily="18" charset="-52"/>
              </a:rPr>
              <a:t>Распределение финансов</a:t>
            </a:r>
            <a:endParaRPr lang="ru-RU" sz="3600" dirty="0">
              <a:latin typeface="a_CooperBlackRg" pitchFamily="18" charset="-52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635896" y="357301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491160">
            <a:off x="3443699" y="286920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100000">
            <a:off x="3443875" y="4205289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292080" y="1700808"/>
            <a:ext cx="3850333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800" dirty="0" smtClean="0">
                <a:solidFill>
                  <a:srgbClr val="003399"/>
                </a:solidFill>
                <a:latin typeface="a_CooperBlackRg" pitchFamily="18" charset="-52"/>
              </a:rPr>
              <a:t>Ребята </a:t>
            </a:r>
            <a:r>
              <a:rPr lang="ru-RU" sz="2800" dirty="0" smtClean="0">
                <a:solidFill>
                  <a:srgbClr val="003399"/>
                </a:solidFill>
                <a:latin typeface="a_CooperBlackRg" pitchFamily="18" charset="-52"/>
              </a:rPr>
              <a:t>тратят заработанные деньги на: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a_CooperBlackRg" pitchFamily="18" charset="-52"/>
              </a:rPr>
              <a:t>Покупку учебников;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a_CooperBlackRg" pitchFamily="18" charset="-52"/>
              </a:rPr>
              <a:t>Помощь родителям;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a_CooperBlackRg" pitchFamily="18" charset="-52"/>
              </a:rPr>
              <a:t>Покупку телефона;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a_CooperBlackRg" pitchFamily="18" charset="-52"/>
              </a:rPr>
              <a:t>Покупку кроссовок;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a_CooperBlackRg" pitchFamily="18" charset="-52"/>
              </a:rPr>
              <a:t>Поход в кафе или кино;</a:t>
            </a:r>
            <a:endParaRPr lang="ru-RU" dirty="0" smtClean="0">
              <a:solidFill>
                <a:srgbClr val="003399"/>
              </a:solidFill>
              <a:latin typeface="a_CooperBlackRg" pitchFamily="18" charset="-5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a_CooperBlackRg" pitchFamily="18" charset="-52"/>
              </a:rPr>
              <a:t>Путешествие в складчину с родителями.</a:t>
            </a:r>
            <a:endParaRPr lang="ru-RU" dirty="0">
              <a:solidFill>
                <a:srgbClr val="003399"/>
              </a:solidFill>
              <a:latin typeface="a_CooperBlack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МКУ «Молодежный центр»</a:t>
            </a:r>
          </a:p>
        </p:txBody>
      </p:sp>
      <p:pic>
        <p:nvPicPr>
          <p:cNvPr id="6146" name="Picture 2" descr="G:\для Е.Н\P1080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62880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ТрудЗаголо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%EF%EE%E4%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85725"/>
            <a:ext cx="1398587" cy="1398588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451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latin typeface="a_CooperBlackRg" pitchFamily="18" charset="-52"/>
              </a:rPr>
              <a:t>Время работы ограничено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2916238" y="1412875"/>
            <a:ext cx="3889375" cy="388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3059832" y="1557338"/>
            <a:ext cx="3600450" cy="3600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059113" y="1556792"/>
            <a:ext cx="3601119" cy="3600996"/>
            <a:chOff x="3059113" y="1556792"/>
            <a:chExt cx="3601119" cy="3600996"/>
          </a:xfrm>
        </p:grpSpPr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3059113" y="1557338"/>
              <a:ext cx="3600450" cy="36004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Пирог 14"/>
            <p:cNvSpPr/>
            <p:nvPr/>
          </p:nvSpPr>
          <p:spPr>
            <a:xfrm>
              <a:off x="3059832" y="1556792"/>
              <a:ext cx="3600400" cy="3600400"/>
            </a:xfrm>
            <a:prstGeom prst="pie">
              <a:avLst>
                <a:gd name="adj1" fmla="val 10774201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859338" y="155733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859338" y="479742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059113" y="3357563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300788" y="3357563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805856" y="29969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64737" y="119675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3556173"/>
            <a:ext cx="4032448" cy="1384995"/>
          </a:xfrm>
          <a:prstGeom prst="rect">
            <a:avLst/>
          </a:prstGeom>
          <a:noFill/>
          <a:effectLst>
            <a:outerShdw blurRad="63500" dist="50800" dir="54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3399"/>
                </a:solidFill>
                <a:latin typeface="a_CooperBlackRg" pitchFamily="18" charset="-52"/>
              </a:rPr>
              <a:t>Ребята работают с 9.00 до 12.00,</a:t>
            </a:r>
          </a:p>
          <a:p>
            <a:r>
              <a:rPr lang="ru-RU" sz="2800" dirty="0" smtClean="0">
                <a:solidFill>
                  <a:srgbClr val="003399"/>
                </a:solidFill>
                <a:latin typeface="a_CooperBlackRg" pitchFamily="18" charset="-52"/>
              </a:rPr>
              <a:t>три часа в день</a:t>
            </a:r>
            <a:endParaRPr lang="ru-RU" sz="2800" dirty="0">
              <a:solidFill>
                <a:srgbClr val="003399"/>
              </a:solidFill>
              <a:latin typeface="a_CooperBlack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470</Words>
  <Application>Microsoft Office PowerPoint</Application>
  <PresentationFormat>Экран (4:3)</PresentationFormat>
  <Paragraphs>129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Клуб Импульс</dc:creator>
  <cp:lastModifiedBy>Чикунов Дмитрий</cp:lastModifiedBy>
  <cp:revision>37</cp:revision>
  <dcterms:created xsi:type="dcterms:W3CDTF">2013-04-02T14:19:08Z</dcterms:created>
  <dcterms:modified xsi:type="dcterms:W3CDTF">2013-04-03T11:11:29Z</dcterms:modified>
</cp:coreProperties>
</file>